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61" r:id="rId4"/>
    <p:sldId id="258" r:id="rId5"/>
    <p:sldId id="259" r:id="rId6"/>
    <p:sldId id="260" r:id="rId7"/>
    <p:sldId id="287" r:id="rId8"/>
    <p:sldId id="288" r:id="rId9"/>
    <p:sldId id="271" r:id="rId10"/>
    <p:sldId id="272" r:id="rId11"/>
    <p:sldId id="274" r:id="rId12"/>
    <p:sldId id="275" r:id="rId13"/>
    <p:sldId id="280" r:id="rId14"/>
    <p:sldId id="282" r:id="rId15"/>
    <p:sldId id="281" r:id="rId16"/>
    <p:sldId id="286" r:id="rId17"/>
    <p:sldId id="285" r:id="rId18"/>
    <p:sldId id="284" r:id="rId19"/>
    <p:sldId id="28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64" d="100"/>
          <a:sy n="64" d="100"/>
        </p:scale>
        <p:origin x="-724" y="-68"/>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9BB8000-8666-4356-87B1-70194C328CFB}" type="datetimeFigureOut">
              <a:rPr lang="en-US" smtClean="0"/>
              <a:pPr/>
              <a:t>2/5/2026</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3000431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BB8000-8666-4356-87B1-70194C328CFB}" type="datetimeFigureOut">
              <a:rPr lang="en-US" smtClean="0"/>
              <a:pPr/>
              <a:t>2/5/2026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3609625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BB8000-8666-4356-87B1-70194C328CFB}" type="datetimeFigureOut">
              <a:rPr lang="en-US" smtClean="0"/>
              <a:pPr/>
              <a:t>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19250993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BB8000-8666-4356-87B1-70194C328CFB}" type="datetimeFigureOut">
              <a:rPr lang="en-US" smtClean="0"/>
              <a:pPr/>
              <a:t>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29602610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BB8000-8666-4356-87B1-70194C328CFB}" type="datetimeFigureOut">
              <a:rPr lang="en-US" smtClean="0"/>
              <a:pPr/>
              <a:t>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41254354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BB8000-8666-4356-87B1-70194C328CFB}" type="datetimeFigureOut">
              <a:rPr lang="en-US" smtClean="0"/>
              <a:pPr/>
              <a:t>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22839461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BB8000-8666-4356-87B1-70194C328CFB}" type="datetimeFigureOut">
              <a:rPr lang="en-US" smtClean="0"/>
              <a:pPr/>
              <a:t>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1112154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BB8000-8666-4356-87B1-70194C328CFB}" type="datetimeFigureOut">
              <a:rPr lang="en-US" smtClean="0"/>
              <a:pPr/>
              <a:t>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3727685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BB8000-8666-4356-87B1-70194C328CFB}" type="datetimeFigureOut">
              <a:rPr lang="en-US" smtClean="0"/>
              <a:pPr/>
              <a:t>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1608447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BB8000-8666-4356-87B1-70194C328CFB}" type="datetimeFigureOut">
              <a:rPr lang="en-US" smtClean="0"/>
              <a:pPr/>
              <a:t>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4162606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BB8000-8666-4356-87B1-70194C328CFB}" type="datetimeFigureOut">
              <a:rPr lang="en-US" smtClean="0"/>
              <a:pPr/>
              <a:t>2/5/2026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2771836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9BB8000-8666-4356-87B1-70194C328CFB}" type="datetimeFigureOut">
              <a:rPr lang="en-US" smtClean="0"/>
              <a:pPr/>
              <a:t>2/5/2026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3633384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BB8000-8666-4356-87B1-70194C328CFB}" type="datetimeFigureOut">
              <a:rPr lang="en-US" smtClean="0"/>
              <a:pPr/>
              <a:t>2/5/2026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41561601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9BB8000-8666-4356-87B1-70194C328CFB}" type="datetimeFigureOut">
              <a:rPr lang="en-US" smtClean="0"/>
              <a:pPr/>
              <a:t>2/5/2026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3257274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BB8000-8666-4356-87B1-70194C328CFB}" type="datetimeFigureOut">
              <a:rPr lang="en-US" smtClean="0"/>
              <a:pPr/>
              <a:t>2/5/2026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1236528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BB8000-8666-4356-87B1-70194C328CFB}" type="datetimeFigureOut">
              <a:rPr lang="en-US" smtClean="0"/>
              <a:pPr/>
              <a:t>2/5/2026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3514812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BB8000-8666-4356-87B1-70194C328CFB}" type="datetimeFigureOut">
              <a:rPr lang="en-US" smtClean="0"/>
              <a:pPr/>
              <a:t>2/5/2026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32633175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9BB8000-8666-4356-87B1-70194C328CFB}" type="datetimeFigureOut">
              <a:rPr lang="en-US" smtClean="0"/>
              <a:pPr/>
              <a:t>2/5/2026</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B942945-5187-48D8-9989-597838424BFE}" type="slidenum">
              <a:rPr lang="en-US" smtClean="0"/>
              <a:pPr/>
              <a:t>‹#›</a:t>
            </a:fld>
            <a:endParaRPr lang="en-US"/>
          </a:p>
        </p:txBody>
      </p:sp>
    </p:spTree>
    <p:extLst>
      <p:ext uri="{BB962C8B-B14F-4D97-AF65-F5344CB8AC3E}">
        <p14:creationId xmlns:p14="http://schemas.microsoft.com/office/powerpoint/2010/main" xmlns="" val="156518593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m4a"/><Relationship Id="rId2" Type="http://schemas.openxmlformats.org/officeDocument/2006/relationships/slideLayout" Target="../slideLayouts/slideLayout1.xml"/><Relationship Id="rId1" Type="http://schemas.openxmlformats.org/officeDocument/2006/relationships/video" Target="NULL"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media" Target="../media/media10.m4a"/><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microsoft.com/office/2007/relationships/media" Target="../media/media2.m4a"/><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microsoft.com/office/2007/relationships/media" Target="../media/media3.m4a"/><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microsoft.com/office/2007/relationships/media" Target="../media/media4.m4a"/><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microsoft.com/office/2007/relationships/media" Target="../media/media5.m4a"/><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ideo" Target="NULL" TargetMode="External"/><Relationship Id="rId5" Type="http://schemas.openxmlformats.org/officeDocument/2006/relationships/image" Target="../media/image2.png"/><Relationship Id="rId4" Type="http://schemas.microsoft.com/office/2007/relationships/media" Target="../media/media6.m4a"/></Relationships>
</file>

<file path=ppt/slides/_rels/slide7.xml.rels><?xml version="1.0" encoding="UTF-8" standalone="yes"?>
<Relationships xmlns="http://schemas.openxmlformats.org/package/2006/relationships"><Relationship Id="rId3" Type="http://schemas.microsoft.com/office/2007/relationships/media" Target="../media/media7.m4a"/><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2.xml"/><Relationship Id="rId1" Type="http://schemas.openxmlformats.org/officeDocument/2006/relationships/video" Target="NULL" TargetMode="External"/><Relationship Id="rId5" Type="http://schemas.openxmlformats.org/officeDocument/2006/relationships/image" Target="../media/image2.png"/><Relationship Id="rId4" Type="http://schemas.microsoft.com/office/2007/relationships/media" Target="../media/media8.m4a"/></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video" Target="NULL" TargetMode="External"/><Relationship Id="rId5" Type="http://schemas.openxmlformats.org/officeDocument/2006/relationships/image" Target="../media/image2.png"/><Relationship Id="rId4" Type="http://schemas.microsoft.com/office/2007/relationships/media"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1D0BC9-E3CF-7180-A1EE-60ADDB1180C9}"/>
              </a:ext>
            </a:extLst>
          </p:cNvPr>
          <p:cNvSpPr>
            <a:spLocks noGrp="1"/>
          </p:cNvSpPr>
          <p:nvPr>
            <p:ph type="ctrTitle"/>
          </p:nvPr>
        </p:nvSpPr>
        <p:spPr/>
        <p:txBody>
          <a:bodyPr/>
          <a:lstStyle/>
          <a:p>
            <a:r>
              <a:rPr lang="en-US" dirty="0">
                <a:latin typeface="Tw Cen MT Condensed Extra Bold" panose="020B0803020202020204" pitchFamily="34" charset="0"/>
              </a:rPr>
              <a:t>DATABASE FOR COMERCIAL SATELLITES </a:t>
            </a:r>
          </a:p>
        </p:txBody>
      </p:sp>
      <p:sp>
        <p:nvSpPr>
          <p:cNvPr id="4" name="TextBox 3">
            <a:extLst>
              <a:ext uri="{FF2B5EF4-FFF2-40B4-BE49-F238E27FC236}">
                <a16:creationId xmlns:a16="http://schemas.microsoft.com/office/drawing/2014/main" xmlns="" id="{BA00D667-53CE-2D8D-4928-B6F8A6B7EC93}"/>
              </a:ext>
            </a:extLst>
          </p:cNvPr>
          <p:cNvSpPr txBox="1"/>
          <p:nvPr/>
        </p:nvSpPr>
        <p:spPr>
          <a:xfrm>
            <a:off x="4248443" y="4895557"/>
            <a:ext cx="6963508" cy="2031325"/>
          </a:xfrm>
          <a:prstGeom prst="rect">
            <a:avLst/>
          </a:prstGeom>
          <a:noFill/>
        </p:spPr>
        <p:txBody>
          <a:bodyPr wrap="square" rtlCol="0">
            <a:spAutoFit/>
          </a:bodyPr>
          <a:lstStyle/>
          <a:p>
            <a:pPr algn="l"/>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t>
            </a:r>
            <a:br>
              <a:rPr lang="en-US" dirty="0" smtClean="0"/>
            </a:br>
            <a:r>
              <a:rPr lang="en-US" dirty="0" smtClean="0"/>
              <a:t>                     -   By  </a:t>
            </a:r>
            <a:r>
              <a:rPr lang="en-US" dirty="0" err="1" smtClean="0"/>
              <a:t>Sai</a:t>
            </a:r>
            <a:r>
              <a:rPr lang="en-US" dirty="0" smtClean="0"/>
              <a:t> </a:t>
            </a:r>
            <a:r>
              <a:rPr lang="en-US" dirty="0" err="1"/>
              <a:t>Haresha</a:t>
            </a:r>
            <a:r>
              <a:rPr lang="en-US" dirty="0"/>
              <a:t> Tirumala</a:t>
            </a:r>
            <a:endParaRPr lang="en-US" sz="1800" b="0" i="0" u="none" strike="noStrike" baseline="0" dirty="0">
              <a:solidFill>
                <a:srgbClr val="000000"/>
              </a:solidFill>
              <a:latin typeface="Times New Roman" panose="02020603050405020304" pitchFamily="18" charset="0"/>
            </a:endParaRPr>
          </a:p>
          <a:p>
            <a:r>
              <a:rPr lang="en-US" sz="1800" b="0" i="0" u="none" strike="noStrike" baseline="0" dirty="0">
                <a:solidFill>
                  <a:srgbClr val="000000"/>
                </a:solidFill>
                <a:latin typeface="Times New Roman" panose="02020603050405020304" pitchFamily="18" charset="0"/>
              </a:rPr>
              <a:t> </a:t>
            </a:r>
            <a:endParaRPr lang="en-US" dirty="0"/>
          </a:p>
        </p:txBody>
      </p:sp>
      <p:pic>
        <p:nvPicPr>
          <p:cNvPr id="5" name="1Recorded Sound">
            <a:hlinkClick r:id="" action="ppaction://media"/>
            <a:extLst>
              <a:ext uri="{FF2B5EF4-FFF2-40B4-BE49-F238E27FC236}">
                <a16:creationId xmlns:a16="http://schemas.microsoft.com/office/drawing/2014/main" xmlns="" id="{2FEACC40-D8F1-4012-25F7-F2C0DE0FE64D}"/>
              </a:ext>
            </a:extLst>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10602351" y="6082153"/>
            <a:ext cx="609600" cy="609600"/>
          </a:xfrm>
          <a:prstGeom prst="rect">
            <a:avLst/>
          </a:prstGeom>
        </p:spPr>
      </p:pic>
    </p:spTree>
    <p:extLst>
      <p:ext uri="{BB962C8B-B14F-4D97-AF65-F5344CB8AC3E}">
        <p14:creationId xmlns:p14="http://schemas.microsoft.com/office/powerpoint/2010/main" xmlns="" val="2049003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8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13D329-4C23-FE89-50F0-19080A5900EC}"/>
              </a:ext>
            </a:extLst>
          </p:cNvPr>
          <p:cNvSpPr>
            <a:spLocks noGrp="1"/>
          </p:cNvSpPr>
          <p:nvPr>
            <p:ph type="title"/>
          </p:nvPr>
        </p:nvSpPr>
        <p:spPr>
          <a:xfrm>
            <a:off x="1086643" y="137160"/>
            <a:ext cx="10018713" cy="650631"/>
          </a:xfrm>
        </p:spPr>
        <p:txBody>
          <a:bodyPr>
            <a:normAutofit fontScale="90000"/>
          </a:bodyPr>
          <a:lstStyle/>
          <a:p>
            <a:r>
              <a:rPr lang="en-US" dirty="0">
                <a:latin typeface="Tw Cen MT Condensed Extra Bold" panose="020B0803020202020204" pitchFamily="34" charset="0"/>
              </a:rPr>
              <a:t>Table 1.2 Company </a:t>
            </a:r>
          </a:p>
        </p:txBody>
      </p:sp>
      <p:pic>
        <p:nvPicPr>
          <p:cNvPr id="6" name="Content Placeholder 5" descr="Graphical user interface, application&#10;&#10;Description automatically generated">
            <a:extLst>
              <a:ext uri="{FF2B5EF4-FFF2-40B4-BE49-F238E27FC236}">
                <a16:creationId xmlns:a16="http://schemas.microsoft.com/office/drawing/2014/main" xmlns="" id="{F4649A20-239E-370F-C32C-95F75FE70848}"/>
              </a:ext>
            </a:extLst>
          </p:cNvPr>
          <p:cNvPicPr>
            <a:picLocks noGrp="1" noChangeAspect="1"/>
          </p:cNvPicPr>
          <p:nvPr>
            <p:ph idx="1"/>
          </p:nvPr>
        </p:nvPicPr>
        <p:blipFill>
          <a:blip r:embed="rId2"/>
          <a:stretch>
            <a:fillRect/>
          </a:stretch>
        </p:blipFill>
        <p:spPr>
          <a:xfrm>
            <a:off x="633943" y="1505243"/>
            <a:ext cx="11220108" cy="5215597"/>
          </a:xfrm>
          <a:prstGeom prst="rect">
            <a:avLst/>
          </a:prstGeom>
        </p:spPr>
      </p:pic>
    </p:spTree>
    <p:extLst>
      <p:ext uri="{BB962C8B-B14F-4D97-AF65-F5344CB8AC3E}">
        <p14:creationId xmlns:p14="http://schemas.microsoft.com/office/powerpoint/2010/main" xmlns="" val="1149134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13D329-4C23-FE89-50F0-19080A5900EC}"/>
              </a:ext>
            </a:extLst>
          </p:cNvPr>
          <p:cNvSpPr>
            <a:spLocks noGrp="1"/>
          </p:cNvSpPr>
          <p:nvPr>
            <p:ph type="title"/>
          </p:nvPr>
        </p:nvSpPr>
        <p:spPr>
          <a:xfrm>
            <a:off x="1086643" y="137160"/>
            <a:ext cx="10018713" cy="650631"/>
          </a:xfrm>
        </p:spPr>
        <p:txBody>
          <a:bodyPr>
            <a:normAutofit fontScale="90000"/>
          </a:bodyPr>
          <a:lstStyle/>
          <a:p>
            <a:r>
              <a:rPr lang="en-US" dirty="0">
                <a:latin typeface="Tw Cen MT Condensed Extra Bold" panose="020B0803020202020204" pitchFamily="34" charset="0"/>
              </a:rPr>
              <a:t>Table 1.3 Subsidiaries </a:t>
            </a:r>
          </a:p>
        </p:txBody>
      </p:sp>
      <p:pic>
        <p:nvPicPr>
          <p:cNvPr id="6" name="Content Placeholder 5" descr="Graphical user interface, text, application, Word&#10;&#10;Description automatically generated">
            <a:extLst>
              <a:ext uri="{FF2B5EF4-FFF2-40B4-BE49-F238E27FC236}">
                <a16:creationId xmlns:a16="http://schemas.microsoft.com/office/drawing/2014/main" xmlns="" id="{EE5A4BAA-8255-B6E9-4B4D-E2BC4C7DFCCC}"/>
              </a:ext>
            </a:extLst>
          </p:cNvPr>
          <p:cNvPicPr>
            <a:picLocks noGrp="1" noChangeAspect="1"/>
          </p:cNvPicPr>
          <p:nvPr>
            <p:ph idx="1"/>
          </p:nvPr>
        </p:nvPicPr>
        <p:blipFill>
          <a:blip r:embed="rId2"/>
          <a:stretch>
            <a:fillRect/>
          </a:stretch>
        </p:blipFill>
        <p:spPr>
          <a:xfrm>
            <a:off x="364175" y="1308295"/>
            <a:ext cx="11447082" cy="5247249"/>
          </a:xfrm>
          <a:prstGeom prst="rect">
            <a:avLst/>
          </a:prstGeom>
        </p:spPr>
      </p:pic>
    </p:spTree>
    <p:extLst>
      <p:ext uri="{BB962C8B-B14F-4D97-AF65-F5344CB8AC3E}">
        <p14:creationId xmlns:p14="http://schemas.microsoft.com/office/powerpoint/2010/main" xmlns="" val="427035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13D329-4C23-FE89-50F0-19080A5900EC}"/>
              </a:ext>
            </a:extLst>
          </p:cNvPr>
          <p:cNvSpPr>
            <a:spLocks noGrp="1"/>
          </p:cNvSpPr>
          <p:nvPr>
            <p:ph type="title"/>
          </p:nvPr>
        </p:nvSpPr>
        <p:spPr>
          <a:xfrm>
            <a:off x="1086643" y="137160"/>
            <a:ext cx="10018713" cy="650631"/>
          </a:xfrm>
        </p:spPr>
        <p:txBody>
          <a:bodyPr>
            <a:normAutofit fontScale="90000"/>
          </a:bodyPr>
          <a:lstStyle/>
          <a:p>
            <a:r>
              <a:rPr lang="en-US" dirty="0">
                <a:latin typeface="Tw Cen MT Condensed Extra Bold" panose="020B0803020202020204" pitchFamily="34" charset="0"/>
              </a:rPr>
              <a:t>Table 1.4 Production</a:t>
            </a:r>
          </a:p>
        </p:txBody>
      </p:sp>
      <p:sp>
        <p:nvSpPr>
          <p:cNvPr id="5" name="Content Placeholder 4">
            <a:extLst>
              <a:ext uri="{FF2B5EF4-FFF2-40B4-BE49-F238E27FC236}">
                <a16:creationId xmlns:a16="http://schemas.microsoft.com/office/drawing/2014/main" xmlns="" id="{9DA49B6F-5829-8D19-7B11-009DC90212B8}"/>
              </a:ext>
            </a:extLst>
          </p:cNvPr>
          <p:cNvSpPr>
            <a:spLocks noGrp="1"/>
          </p:cNvSpPr>
          <p:nvPr>
            <p:ph idx="1"/>
          </p:nvPr>
        </p:nvSpPr>
        <p:spPr/>
        <p:txBody>
          <a:bodyPr/>
          <a:lstStyle/>
          <a:p>
            <a:endParaRPr lang="en-US"/>
          </a:p>
        </p:txBody>
      </p:sp>
      <p:pic>
        <p:nvPicPr>
          <p:cNvPr id="6" name="Picture 5" descr="Graphical user interface, application&#10;&#10;Description automatically generated">
            <a:extLst>
              <a:ext uri="{FF2B5EF4-FFF2-40B4-BE49-F238E27FC236}">
                <a16:creationId xmlns:a16="http://schemas.microsoft.com/office/drawing/2014/main" xmlns="" id="{6658FD24-41BF-1BEE-E014-47D43698E0B3}"/>
              </a:ext>
            </a:extLst>
          </p:cNvPr>
          <p:cNvPicPr>
            <a:picLocks noChangeAspect="1"/>
          </p:cNvPicPr>
          <p:nvPr/>
        </p:nvPicPr>
        <p:blipFill>
          <a:blip r:embed="rId2"/>
          <a:stretch>
            <a:fillRect/>
          </a:stretch>
        </p:blipFill>
        <p:spPr>
          <a:xfrm>
            <a:off x="1014367" y="1066800"/>
            <a:ext cx="10839135" cy="5038577"/>
          </a:xfrm>
          <a:prstGeom prst="rect">
            <a:avLst/>
          </a:prstGeom>
        </p:spPr>
      </p:pic>
    </p:spTree>
    <p:extLst>
      <p:ext uri="{BB962C8B-B14F-4D97-AF65-F5344CB8AC3E}">
        <p14:creationId xmlns:p14="http://schemas.microsoft.com/office/powerpoint/2010/main" xmlns="" val="2849821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13D329-4C23-FE89-50F0-19080A5900EC}"/>
              </a:ext>
            </a:extLst>
          </p:cNvPr>
          <p:cNvSpPr>
            <a:spLocks noGrp="1"/>
          </p:cNvSpPr>
          <p:nvPr>
            <p:ph type="title"/>
          </p:nvPr>
        </p:nvSpPr>
        <p:spPr>
          <a:xfrm>
            <a:off x="1086643" y="137160"/>
            <a:ext cx="10018713" cy="650631"/>
          </a:xfrm>
        </p:spPr>
        <p:txBody>
          <a:bodyPr>
            <a:normAutofit fontScale="90000"/>
          </a:bodyPr>
          <a:lstStyle/>
          <a:p>
            <a:r>
              <a:rPr lang="en-US" dirty="0">
                <a:latin typeface="Tw Cen MT Condensed Extra Bold" panose="020B0803020202020204" pitchFamily="34" charset="0"/>
              </a:rPr>
              <a:t>Table 1.5 Uses </a:t>
            </a:r>
          </a:p>
        </p:txBody>
      </p:sp>
      <p:pic>
        <p:nvPicPr>
          <p:cNvPr id="6" name="Content Placeholder 5" descr="Graphical user interface, text, application&#10;&#10;Description automatically generated">
            <a:extLst>
              <a:ext uri="{FF2B5EF4-FFF2-40B4-BE49-F238E27FC236}">
                <a16:creationId xmlns:a16="http://schemas.microsoft.com/office/drawing/2014/main" xmlns="" id="{FBDD165F-7FCC-DA8D-5D71-AE8B515E0B00}"/>
              </a:ext>
            </a:extLst>
          </p:cNvPr>
          <p:cNvPicPr>
            <a:picLocks noGrp="1" noChangeAspect="1"/>
          </p:cNvPicPr>
          <p:nvPr>
            <p:ph idx="1"/>
          </p:nvPr>
        </p:nvPicPr>
        <p:blipFill>
          <a:blip r:embed="rId2"/>
          <a:stretch>
            <a:fillRect/>
          </a:stretch>
        </p:blipFill>
        <p:spPr>
          <a:xfrm>
            <a:off x="482163" y="1322362"/>
            <a:ext cx="11227674" cy="5219114"/>
          </a:xfrm>
          <a:prstGeom prst="rect">
            <a:avLst/>
          </a:prstGeom>
        </p:spPr>
      </p:pic>
    </p:spTree>
    <p:extLst>
      <p:ext uri="{BB962C8B-B14F-4D97-AF65-F5344CB8AC3E}">
        <p14:creationId xmlns:p14="http://schemas.microsoft.com/office/powerpoint/2010/main" xmlns="" val="18049420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13D329-4C23-FE89-50F0-19080A5900EC}"/>
              </a:ext>
            </a:extLst>
          </p:cNvPr>
          <p:cNvSpPr>
            <a:spLocks noGrp="1"/>
          </p:cNvSpPr>
          <p:nvPr>
            <p:ph type="title"/>
          </p:nvPr>
        </p:nvSpPr>
        <p:spPr>
          <a:xfrm>
            <a:off x="1086643" y="137160"/>
            <a:ext cx="10018713" cy="650631"/>
          </a:xfrm>
        </p:spPr>
        <p:txBody>
          <a:bodyPr>
            <a:normAutofit fontScale="90000"/>
          </a:bodyPr>
          <a:lstStyle/>
          <a:p>
            <a:r>
              <a:rPr lang="en-US" dirty="0">
                <a:latin typeface="Tw Cen MT Condensed Extra Bold" panose="020B0803020202020204" pitchFamily="34" charset="0"/>
              </a:rPr>
              <a:t>Table 1.6 Business Client </a:t>
            </a:r>
          </a:p>
        </p:txBody>
      </p:sp>
      <p:pic>
        <p:nvPicPr>
          <p:cNvPr id="6" name="Content Placeholder 5" descr="Graphical user interface, application&#10;&#10;Description automatically generated">
            <a:extLst>
              <a:ext uri="{FF2B5EF4-FFF2-40B4-BE49-F238E27FC236}">
                <a16:creationId xmlns:a16="http://schemas.microsoft.com/office/drawing/2014/main" xmlns="" id="{A9AE758D-E258-FB4E-3B73-7BD40B27BBFB}"/>
              </a:ext>
            </a:extLst>
          </p:cNvPr>
          <p:cNvPicPr>
            <a:picLocks noGrp="1" noChangeAspect="1"/>
          </p:cNvPicPr>
          <p:nvPr>
            <p:ph idx="1"/>
          </p:nvPr>
        </p:nvPicPr>
        <p:blipFill>
          <a:blip r:embed="rId2"/>
          <a:stretch>
            <a:fillRect/>
          </a:stretch>
        </p:blipFill>
        <p:spPr>
          <a:xfrm>
            <a:off x="270784" y="1336431"/>
            <a:ext cx="11167146" cy="5190978"/>
          </a:xfrm>
          <a:prstGeom prst="rect">
            <a:avLst/>
          </a:prstGeom>
        </p:spPr>
      </p:pic>
    </p:spTree>
    <p:extLst>
      <p:ext uri="{BB962C8B-B14F-4D97-AF65-F5344CB8AC3E}">
        <p14:creationId xmlns:p14="http://schemas.microsoft.com/office/powerpoint/2010/main" xmlns="" val="12088343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13D329-4C23-FE89-50F0-19080A5900EC}"/>
              </a:ext>
            </a:extLst>
          </p:cNvPr>
          <p:cNvSpPr>
            <a:spLocks noGrp="1"/>
          </p:cNvSpPr>
          <p:nvPr>
            <p:ph type="title"/>
          </p:nvPr>
        </p:nvSpPr>
        <p:spPr>
          <a:xfrm>
            <a:off x="1086643" y="137160"/>
            <a:ext cx="10018713" cy="650631"/>
          </a:xfrm>
        </p:spPr>
        <p:txBody>
          <a:bodyPr>
            <a:normAutofit fontScale="90000"/>
          </a:bodyPr>
          <a:lstStyle/>
          <a:p>
            <a:r>
              <a:rPr lang="en-US" dirty="0">
                <a:latin typeface="Tw Cen MT Condensed Extra Bold" panose="020B0803020202020204" pitchFamily="34" charset="0"/>
              </a:rPr>
              <a:t>Table 1.7 Order</a:t>
            </a:r>
          </a:p>
        </p:txBody>
      </p:sp>
      <p:pic>
        <p:nvPicPr>
          <p:cNvPr id="6" name="Content Placeholder 5" descr="Graphical user interface, application&#10;&#10;Description automatically generated">
            <a:extLst>
              <a:ext uri="{FF2B5EF4-FFF2-40B4-BE49-F238E27FC236}">
                <a16:creationId xmlns:a16="http://schemas.microsoft.com/office/drawing/2014/main" xmlns="" id="{E421CAE9-31D9-D67B-5CC1-BB956CDED734}"/>
              </a:ext>
            </a:extLst>
          </p:cNvPr>
          <p:cNvPicPr>
            <a:picLocks noGrp="1" noChangeAspect="1"/>
          </p:cNvPicPr>
          <p:nvPr>
            <p:ph idx="1"/>
          </p:nvPr>
        </p:nvPicPr>
        <p:blipFill>
          <a:blip r:embed="rId2"/>
          <a:stretch>
            <a:fillRect/>
          </a:stretch>
        </p:blipFill>
        <p:spPr>
          <a:xfrm>
            <a:off x="936112" y="1420836"/>
            <a:ext cx="10319775" cy="4797083"/>
          </a:xfrm>
          <a:prstGeom prst="rect">
            <a:avLst/>
          </a:prstGeom>
        </p:spPr>
      </p:pic>
    </p:spTree>
    <p:extLst>
      <p:ext uri="{BB962C8B-B14F-4D97-AF65-F5344CB8AC3E}">
        <p14:creationId xmlns:p14="http://schemas.microsoft.com/office/powerpoint/2010/main" xmlns="" val="1338114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13D329-4C23-FE89-50F0-19080A5900EC}"/>
              </a:ext>
            </a:extLst>
          </p:cNvPr>
          <p:cNvSpPr>
            <a:spLocks noGrp="1"/>
          </p:cNvSpPr>
          <p:nvPr>
            <p:ph type="title"/>
          </p:nvPr>
        </p:nvSpPr>
        <p:spPr>
          <a:xfrm>
            <a:off x="1086643" y="137160"/>
            <a:ext cx="10018713" cy="650631"/>
          </a:xfrm>
        </p:spPr>
        <p:txBody>
          <a:bodyPr>
            <a:normAutofit fontScale="90000"/>
          </a:bodyPr>
          <a:lstStyle/>
          <a:p>
            <a:r>
              <a:rPr lang="en-US" dirty="0">
                <a:latin typeface="Tw Cen MT Condensed Extra Bold" panose="020B0803020202020204" pitchFamily="34" charset="0"/>
              </a:rPr>
              <a:t>Table 1.8 Service Details </a:t>
            </a:r>
          </a:p>
        </p:txBody>
      </p:sp>
      <p:pic>
        <p:nvPicPr>
          <p:cNvPr id="5" name="Content Placeholder 4" descr="Graphical user interface, application&#10;&#10;Description automatically generated">
            <a:extLst>
              <a:ext uri="{FF2B5EF4-FFF2-40B4-BE49-F238E27FC236}">
                <a16:creationId xmlns:a16="http://schemas.microsoft.com/office/drawing/2014/main" xmlns="" id="{050EB16C-E82F-9C74-D8F5-2CC1A3A31E2E}"/>
              </a:ext>
            </a:extLst>
          </p:cNvPr>
          <p:cNvPicPr>
            <a:picLocks noGrp="1" noChangeAspect="1"/>
          </p:cNvPicPr>
          <p:nvPr>
            <p:ph idx="1"/>
          </p:nvPr>
        </p:nvPicPr>
        <p:blipFill>
          <a:blip r:embed="rId2"/>
          <a:stretch>
            <a:fillRect/>
          </a:stretch>
        </p:blipFill>
        <p:spPr>
          <a:xfrm>
            <a:off x="467031" y="1441938"/>
            <a:ext cx="11257938" cy="5233182"/>
          </a:xfrm>
          <a:prstGeom prst="rect">
            <a:avLst/>
          </a:prstGeom>
        </p:spPr>
      </p:pic>
    </p:spTree>
    <p:extLst>
      <p:ext uri="{BB962C8B-B14F-4D97-AF65-F5344CB8AC3E}">
        <p14:creationId xmlns:p14="http://schemas.microsoft.com/office/powerpoint/2010/main" xmlns="" val="37720274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13D329-4C23-FE89-50F0-19080A5900EC}"/>
              </a:ext>
            </a:extLst>
          </p:cNvPr>
          <p:cNvSpPr>
            <a:spLocks noGrp="1"/>
          </p:cNvSpPr>
          <p:nvPr>
            <p:ph type="title"/>
          </p:nvPr>
        </p:nvSpPr>
        <p:spPr>
          <a:xfrm>
            <a:off x="1086643" y="137160"/>
            <a:ext cx="10018713" cy="650631"/>
          </a:xfrm>
        </p:spPr>
        <p:txBody>
          <a:bodyPr>
            <a:normAutofit fontScale="90000"/>
          </a:bodyPr>
          <a:lstStyle/>
          <a:p>
            <a:r>
              <a:rPr lang="en-US" dirty="0">
                <a:latin typeface="Tw Cen MT Condensed Extra Bold" panose="020B0803020202020204" pitchFamily="34" charset="0"/>
              </a:rPr>
              <a:t>Table 1.9 Maintenance</a:t>
            </a:r>
          </a:p>
        </p:txBody>
      </p:sp>
      <p:pic>
        <p:nvPicPr>
          <p:cNvPr id="5" name="Content Placeholder 4" descr="Graphical user interface, application&#10;&#10;Description automatically generated">
            <a:extLst>
              <a:ext uri="{FF2B5EF4-FFF2-40B4-BE49-F238E27FC236}">
                <a16:creationId xmlns:a16="http://schemas.microsoft.com/office/drawing/2014/main" xmlns="" id="{69FDDC40-616B-D529-192B-BD57D166739D}"/>
              </a:ext>
            </a:extLst>
          </p:cNvPr>
          <p:cNvPicPr>
            <a:picLocks noGrp="1" noChangeAspect="1"/>
          </p:cNvPicPr>
          <p:nvPr>
            <p:ph idx="1"/>
          </p:nvPr>
        </p:nvPicPr>
        <p:blipFill>
          <a:blip r:embed="rId2"/>
          <a:stretch>
            <a:fillRect/>
          </a:stretch>
        </p:blipFill>
        <p:spPr>
          <a:xfrm>
            <a:off x="860454" y="1308296"/>
            <a:ext cx="10471091" cy="4867421"/>
          </a:xfrm>
          <a:prstGeom prst="rect">
            <a:avLst/>
          </a:prstGeom>
        </p:spPr>
      </p:pic>
    </p:spTree>
    <p:extLst>
      <p:ext uri="{BB962C8B-B14F-4D97-AF65-F5344CB8AC3E}">
        <p14:creationId xmlns:p14="http://schemas.microsoft.com/office/powerpoint/2010/main" xmlns="" val="616188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13D329-4C23-FE89-50F0-19080A5900EC}"/>
              </a:ext>
            </a:extLst>
          </p:cNvPr>
          <p:cNvSpPr>
            <a:spLocks noGrp="1"/>
          </p:cNvSpPr>
          <p:nvPr>
            <p:ph type="title"/>
          </p:nvPr>
        </p:nvSpPr>
        <p:spPr>
          <a:xfrm>
            <a:off x="1086643" y="137160"/>
            <a:ext cx="10018713" cy="650631"/>
          </a:xfrm>
        </p:spPr>
        <p:txBody>
          <a:bodyPr>
            <a:normAutofit fontScale="90000"/>
          </a:bodyPr>
          <a:lstStyle/>
          <a:p>
            <a:r>
              <a:rPr lang="en-US" dirty="0">
                <a:latin typeface="Tw Cen MT Condensed Extra Bold" panose="020B0803020202020204" pitchFamily="34" charset="0"/>
              </a:rPr>
              <a:t>Table 1.10 Request Info </a:t>
            </a:r>
          </a:p>
        </p:txBody>
      </p:sp>
      <p:pic>
        <p:nvPicPr>
          <p:cNvPr id="5" name="Content Placeholder 4" descr="Graphical user interface, application&#10;&#10;Description automatically generated with medium confidence">
            <a:extLst>
              <a:ext uri="{FF2B5EF4-FFF2-40B4-BE49-F238E27FC236}">
                <a16:creationId xmlns:a16="http://schemas.microsoft.com/office/drawing/2014/main" xmlns="" id="{AB31A92D-00F8-DB6E-10DD-B35662C0E8D4}"/>
              </a:ext>
            </a:extLst>
          </p:cNvPr>
          <p:cNvPicPr>
            <a:picLocks noGrp="1" noChangeAspect="1"/>
          </p:cNvPicPr>
          <p:nvPr>
            <p:ph idx="1"/>
          </p:nvPr>
        </p:nvPicPr>
        <p:blipFill>
          <a:blip r:embed="rId2"/>
          <a:stretch>
            <a:fillRect/>
          </a:stretch>
        </p:blipFill>
        <p:spPr>
          <a:xfrm>
            <a:off x="572954" y="1434905"/>
            <a:ext cx="11046092" cy="5134707"/>
          </a:xfrm>
          <a:prstGeom prst="rect">
            <a:avLst/>
          </a:prstGeom>
        </p:spPr>
      </p:pic>
    </p:spTree>
    <p:extLst>
      <p:ext uri="{BB962C8B-B14F-4D97-AF65-F5344CB8AC3E}">
        <p14:creationId xmlns:p14="http://schemas.microsoft.com/office/powerpoint/2010/main" xmlns="" val="11123947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F79938E-0B9C-805A-724C-4D47FA639A36}"/>
              </a:ext>
            </a:extLst>
          </p:cNvPr>
          <p:cNvSpPr>
            <a:spLocks noGrp="1"/>
          </p:cNvSpPr>
          <p:nvPr>
            <p:ph type="title"/>
          </p:nvPr>
        </p:nvSpPr>
        <p:spPr>
          <a:xfrm>
            <a:off x="358896" y="120748"/>
            <a:ext cx="10018713" cy="946052"/>
          </a:xfrm>
        </p:spPr>
        <p:txBody>
          <a:bodyPr/>
          <a:lstStyle/>
          <a:p>
            <a:r>
              <a:rPr lang="en-US" dirty="0">
                <a:latin typeface="Tw Cen MT Condensed Extra Bold" panose="020B0803020202020204" pitchFamily="34" charset="0"/>
              </a:rPr>
              <a:t>Conclusion </a:t>
            </a:r>
          </a:p>
        </p:txBody>
      </p:sp>
      <p:sp>
        <p:nvSpPr>
          <p:cNvPr id="3" name="Content Placeholder 2">
            <a:extLst>
              <a:ext uri="{FF2B5EF4-FFF2-40B4-BE49-F238E27FC236}">
                <a16:creationId xmlns:a16="http://schemas.microsoft.com/office/drawing/2014/main" xmlns="" id="{CB59F6E3-F8BE-3ABB-5248-38496FC07338}"/>
              </a:ext>
            </a:extLst>
          </p:cNvPr>
          <p:cNvSpPr>
            <a:spLocks noGrp="1"/>
          </p:cNvSpPr>
          <p:nvPr>
            <p:ph idx="1"/>
          </p:nvPr>
        </p:nvSpPr>
        <p:spPr>
          <a:xfrm>
            <a:off x="1484310" y="1066801"/>
            <a:ext cx="10018713" cy="4724400"/>
          </a:xfrm>
        </p:spPr>
        <p:txBody>
          <a:bodyPr/>
          <a:lstStyle/>
          <a:p>
            <a:r>
              <a:rPr lang="en-US" dirty="0"/>
              <a:t>The Ideology that we have tried to replicate is that if the commercial satellite industry had a database what would have been our areas of interest in the terms of questions and query’s </a:t>
            </a:r>
          </a:p>
          <a:p>
            <a:r>
              <a:rPr lang="en-US" dirty="0"/>
              <a:t>We have tried to involve and combat issues that have arrived in terms of service and maintenance requests</a:t>
            </a:r>
          </a:p>
          <a:p>
            <a:r>
              <a:rPr lang="en-US" dirty="0"/>
              <a:t>The understanding and involvement in-terms of  region and country with respect to headquarters, profits, sales and Requests.</a:t>
            </a:r>
          </a:p>
          <a:p>
            <a:endParaRPr lang="en-US" dirty="0"/>
          </a:p>
        </p:txBody>
      </p:sp>
      <p:pic>
        <p:nvPicPr>
          <p:cNvPr id="4" name="Recorded Sound">
            <a:hlinkClick r:id="" action="ppaction://media"/>
            <a:extLst>
              <a:ext uri="{FF2B5EF4-FFF2-40B4-BE49-F238E27FC236}">
                <a16:creationId xmlns:a16="http://schemas.microsoft.com/office/drawing/2014/main" xmlns="" id="{4DE2C86A-B3FB-10C2-ADD2-F599AC2E90D4}"/>
              </a:ext>
            </a:extLst>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10278794" y="6127652"/>
            <a:ext cx="609600" cy="609600"/>
          </a:xfrm>
          <a:prstGeom prst="rect">
            <a:avLst/>
          </a:prstGeom>
        </p:spPr>
      </p:pic>
    </p:spTree>
    <p:extLst>
      <p:ext uri="{BB962C8B-B14F-4D97-AF65-F5344CB8AC3E}">
        <p14:creationId xmlns:p14="http://schemas.microsoft.com/office/powerpoint/2010/main" xmlns="" val="277819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3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976057-AF56-31C6-52D1-407CED4BD51D}"/>
              </a:ext>
            </a:extLst>
          </p:cNvPr>
          <p:cNvSpPr>
            <a:spLocks noGrp="1"/>
          </p:cNvSpPr>
          <p:nvPr>
            <p:ph type="title"/>
          </p:nvPr>
        </p:nvSpPr>
        <p:spPr>
          <a:xfrm>
            <a:off x="1086643" y="190501"/>
            <a:ext cx="10018713" cy="1174066"/>
          </a:xfrm>
        </p:spPr>
        <p:txBody>
          <a:bodyPr/>
          <a:lstStyle/>
          <a:p>
            <a:r>
              <a:rPr lang="en-US" dirty="0">
                <a:latin typeface="Tw Cen MT Condensed Extra Bold" panose="020B0803020202020204" pitchFamily="34" charset="0"/>
              </a:rPr>
              <a:t>INTRODUCTION </a:t>
            </a:r>
          </a:p>
        </p:txBody>
      </p:sp>
      <p:sp>
        <p:nvSpPr>
          <p:cNvPr id="3" name="Content Placeholder 2">
            <a:extLst>
              <a:ext uri="{FF2B5EF4-FFF2-40B4-BE49-F238E27FC236}">
                <a16:creationId xmlns:a16="http://schemas.microsoft.com/office/drawing/2014/main" xmlns="" id="{74939EB7-48ED-ED5D-18FB-FD3C1C78AAE0}"/>
              </a:ext>
            </a:extLst>
          </p:cNvPr>
          <p:cNvSpPr>
            <a:spLocks noGrp="1"/>
          </p:cNvSpPr>
          <p:nvPr>
            <p:ph idx="1"/>
          </p:nvPr>
        </p:nvSpPr>
        <p:spPr>
          <a:xfrm>
            <a:off x="1484310" y="1800665"/>
            <a:ext cx="10018713" cy="4473526"/>
          </a:xfrm>
        </p:spPr>
        <p:txBody>
          <a:bodyPr>
            <a:normAutofit lnSpcReduction="10000"/>
          </a:bodyPr>
          <a:lstStyle/>
          <a:p>
            <a:pPr marL="0" indent="0" algn="l">
              <a:buNone/>
            </a:pPr>
            <a:endParaRPr lang="en-US" b="0" i="0" dirty="0">
              <a:solidFill>
                <a:srgbClr val="202124"/>
              </a:solidFill>
              <a:effectLst/>
              <a:latin typeface="Roboto" panose="02000000000000000000" pitchFamily="2" charset="0"/>
            </a:endParaRPr>
          </a:p>
          <a:p>
            <a:pPr algn="l"/>
            <a:r>
              <a:rPr lang="en-US" b="0" i="0" dirty="0">
                <a:solidFill>
                  <a:srgbClr val="202124"/>
                </a:solidFill>
                <a:effectLst/>
                <a:latin typeface="Roboto" panose="02000000000000000000" pitchFamily="2" charset="0"/>
              </a:rPr>
              <a:t>A database is </a:t>
            </a:r>
            <a:r>
              <a:rPr lang="en-US" b="1" i="0" dirty="0">
                <a:solidFill>
                  <a:srgbClr val="202124"/>
                </a:solidFill>
                <a:effectLst/>
                <a:latin typeface="Roboto" panose="02000000000000000000" pitchFamily="2" charset="0"/>
              </a:rPr>
              <a:t>information that is set up for easy access, management and updating</a:t>
            </a:r>
            <a:r>
              <a:rPr lang="en-US" b="0" i="0" dirty="0">
                <a:solidFill>
                  <a:srgbClr val="202124"/>
                </a:solidFill>
                <a:effectLst/>
                <a:latin typeface="Roboto" panose="02000000000000000000" pitchFamily="2" charset="0"/>
              </a:rPr>
              <a:t>. Computer databases typically store aggregations of data records or files that contain information, such as sales transactions, customer data, financials and product information</a:t>
            </a:r>
          </a:p>
          <a:p>
            <a:pPr algn="l"/>
            <a:r>
              <a:rPr lang="en-US" dirty="0">
                <a:solidFill>
                  <a:srgbClr val="202124"/>
                </a:solidFill>
                <a:latin typeface="Roboto" panose="02000000000000000000" pitchFamily="2" charset="0"/>
              </a:rPr>
              <a:t>They make the work of people who want to work with data easy and more versatile, operations on the data become more operative and hands-on, filtration a very important part of managing data can be done by help of queries. </a:t>
            </a:r>
          </a:p>
          <a:p>
            <a:pPr algn="l"/>
            <a:r>
              <a:rPr lang="en-US" dirty="0">
                <a:solidFill>
                  <a:srgbClr val="202124"/>
                </a:solidFill>
                <a:latin typeface="Roboto" panose="02000000000000000000" pitchFamily="2" charset="0"/>
              </a:rPr>
              <a:t>We will be working on the database that will be concentrating on the aspect of commercial satellites its sales and other aspects.</a:t>
            </a:r>
          </a:p>
          <a:p>
            <a:pPr algn="l"/>
            <a:endParaRPr lang="en-US" b="0" i="0" dirty="0">
              <a:solidFill>
                <a:srgbClr val="202124"/>
              </a:solidFill>
              <a:effectLst/>
              <a:latin typeface="Roboto" panose="02000000000000000000" pitchFamily="2" charset="0"/>
            </a:endParaRPr>
          </a:p>
          <a:p>
            <a:endParaRPr lang="en-US" dirty="0"/>
          </a:p>
        </p:txBody>
      </p:sp>
      <p:pic>
        <p:nvPicPr>
          <p:cNvPr id="4" name="Recorded Sound">
            <a:hlinkClick r:id="" action="ppaction://media"/>
            <a:extLst>
              <a:ext uri="{FF2B5EF4-FFF2-40B4-BE49-F238E27FC236}">
                <a16:creationId xmlns:a16="http://schemas.microsoft.com/office/drawing/2014/main" xmlns="" id="{DB75D12E-CC32-641C-CE7F-DB89DC5CF27B}"/>
              </a:ext>
            </a:extLst>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10222523" y="5969391"/>
            <a:ext cx="609600" cy="609600"/>
          </a:xfrm>
          <a:prstGeom prst="rect">
            <a:avLst/>
          </a:prstGeom>
        </p:spPr>
      </p:pic>
    </p:spTree>
    <p:extLst>
      <p:ext uri="{BB962C8B-B14F-4D97-AF65-F5344CB8AC3E}">
        <p14:creationId xmlns:p14="http://schemas.microsoft.com/office/powerpoint/2010/main" xmlns="" val="3085779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5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116038F-F1C8-2D0C-73D8-7D9BCE4EB88D}"/>
              </a:ext>
            </a:extLst>
          </p:cNvPr>
          <p:cNvSpPr>
            <a:spLocks noGrp="1"/>
          </p:cNvSpPr>
          <p:nvPr>
            <p:ph type="title"/>
          </p:nvPr>
        </p:nvSpPr>
        <p:spPr>
          <a:xfrm>
            <a:off x="1484309" y="22274"/>
            <a:ext cx="10018713" cy="1044526"/>
          </a:xfrm>
        </p:spPr>
        <p:txBody>
          <a:bodyPr/>
          <a:lstStyle/>
          <a:p>
            <a:r>
              <a:rPr lang="en-US" dirty="0">
                <a:latin typeface="Tw Cen MT Condensed Extra Bold" panose="020B0803020202020204" pitchFamily="34" charset="0"/>
              </a:rPr>
              <a:t>EXECUTIVE SUMMARY </a:t>
            </a:r>
          </a:p>
        </p:txBody>
      </p:sp>
      <p:sp>
        <p:nvSpPr>
          <p:cNvPr id="3" name="Content Placeholder 2">
            <a:extLst>
              <a:ext uri="{FF2B5EF4-FFF2-40B4-BE49-F238E27FC236}">
                <a16:creationId xmlns:a16="http://schemas.microsoft.com/office/drawing/2014/main" xmlns="" id="{57307865-C387-5FBF-7346-2ED77343A31A}"/>
              </a:ext>
            </a:extLst>
          </p:cNvPr>
          <p:cNvSpPr>
            <a:spLocks noGrp="1"/>
          </p:cNvSpPr>
          <p:nvPr>
            <p:ph idx="1"/>
          </p:nvPr>
        </p:nvSpPr>
        <p:spPr>
          <a:xfrm>
            <a:off x="1484310" y="914401"/>
            <a:ext cx="10018713" cy="5331654"/>
          </a:xfrm>
        </p:spPr>
        <p:txBody>
          <a:bodyPr>
            <a:normAutofit/>
          </a:bodyPr>
          <a:lstStyle/>
          <a:p>
            <a:pPr marL="0" indent="0">
              <a:buNone/>
            </a:pPr>
            <a:r>
              <a:rPr lang="en-US" dirty="0"/>
              <a:t>The project aims towards creation of a database for commercial satellites, to understand their business model, Operations Model, Revenue Model. We try to understand and perform operations on few of the questions that we to understand about their business, we aim towards concentrating the  operations towards the top satellite companies of the United states</a:t>
            </a:r>
          </a:p>
          <a:p>
            <a:pPr marL="0" indent="0">
              <a:buNone/>
            </a:pPr>
            <a:r>
              <a:rPr lang="en-US" dirty="0"/>
              <a:t>We also want to understand the operations pattern towards where their sales are operated from and to, we try to concentrate on the aspects of understanding where the sales has been more and which has been the most optimum, a performance based analysis in the form of operations help us find out these aspects </a:t>
            </a:r>
          </a:p>
          <a:p>
            <a:pPr marL="0" indent="0">
              <a:buNone/>
            </a:pPr>
            <a:r>
              <a:rPr lang="en-US" dirty="0"/>
              <a:t>Lastly we try to understand the revenue model as in which client has been profitable , which model has been profitable and which region has been profitable in terms of total revenue earned by the company.</a:t>
            </a:r>
          </a:p>
        </p:txBody>
      </p:sp>
      <p:pic>
        <p:nvPicPr>
          <p:cNvPr id="4" name="Recorded Sound">
            <a:hlinkClick r:id="" action="ppaction://media"/>
            <a:extLst>
              <a:ext uri="{FF2B5EF4-FFF2-40B4-BE49-F238E27FC236}">
                <a16:creationId xmlns:a16="http://schemas.microsoft.com/office/drawing/2014/main" xmlns="" id="{2F08B1DB-2417-5D86-3FA9-9AA119AAC16B}"/>
              </a:ext>
            </a:extLst>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10707690" y="6248400"/>
            <a:ext cx="609600" cy="609600"/>
          </a:xfrm>
          <a:prstGeom prst="rect">
            <a:avLst/>
          </a:prstGeom>
        </p:spPr>
      </p:pic>
    </p:spTree>
    <p:extLst>
      <p:ext uri="{BB962C8B-B14F-4D97-AF65-F5344CB8AC3E}">
        <p14:creationId xmlns:p14="http://schemas.microsoft.com/office/powerpoint/2010/main" xmlns="" val="2558541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13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B13053-FEE2-A05B-6E77-CBC7F8ACBF03}"/>
              </a:ext>
            </a:extLst>
          </p:cNvPr>
          <p:cNvSpPr>
            <a:spLocks noGrp="1"/>
          </p:cNvSpPr>
          <p:nvPr>
            <p:ph type="title"/>
          </p:nvPr>
        </p:nvSpPr>
        <p:spPr>
          <a:xfrm>
            <a:off x="1086643" y="106680"/>
            <a:ext cx="10018713" cy="960120"/>
          </a:xfrm>
        </p:spPr>
        <p:txBody>
          <a:bodyPr/>
          <a:lstStyle/>
          <a:p>
            <a:r>
              <a:rPr lang="en-US" dirty="0">
                <a:latin typeface="Tw Cen MT Condensed Extra Bold" panose="020B0803020202020204" pitchFamily="34" charset="0"/>
              </a:rPr>
              <a:t>COMMERCIAL SATELLITES </a:t>
            </a:r>
          </a:p>
        </p:txBody>
      </p:sp>
      <p:sp>
        <p:nvSpPr>
          <p:cNvPr id="3" name="Content Placeholder 2">
            <a:extLst>
              <a:ext uri="{FF2B5EF4-FFF2-40B4-BE49-F238E27FC236}">
                <a16:creationId xmlns:a16="http://schemas.microsoft.com/office/drawing/2014/main" xmlns="" id="{55A73DBF-0735-F114-59C6-95E9F1F2B9AE}"/>
              </a:ext>
            </a:extLst>
          </p:cNvPr>
          <p:cNvSpPr>
            <a:spLocks noGrp="1"/>
          </p:cNvSpPr>
          <p:nvPr>
            <p:ph idx="1"/>
          </p:nvPr>
        </p:nvSpPr>
        <p:spPr>
          <a:xfrm>
            <a:off x="1484310" y="2180491"/>
            <a:ext cx="10018713" cy="3610709"/>
          </a:xfrm>
        </p:spPr>
        <p:txBody>
          <a:bodyPr>
            <a:noAutofit/>
          </a:bodyPr>
          <a:lstStyle/>
          <a:p>
            <a:pPr marL="0" marR="0">
              <a:lnSpc>
                <a:spcPct val="107000"/>
              </a:lnSpc>
              <a:spcBef>
                <a:spcPts val="0"/>
              </a:spcBef>
              <a:spcAft>
                <a:spcPts val="800"/>
              </a:spcAft>
            </a:pPr>
            <a:r>
              <a:rPr lang="en-US" dirty="0">
                <a:effectLst/>
                <a:latin typeface="Calibri" panose="020F0502020204030204" pitchFamily="34" charset="0"/>
                <a:ea typeface="Calibri" panose="020F0502020204030204" pitchFamily="34" charset="0"/>
                <a:cs typeface="Times New Roman" panose="02020603050405020304" pitchFamily="18" charset="0"/>
              </a:rPr>
              <a:t>The commercial satellite industry has been around for over 7 decades now, this gigantic industry has generated a profit of 71.6 billion when last recorded/calculated in the year 2021.</a:t>
            </a:r>
          </a:p>
          <a:p>
            <a:pPr marL="342900" marR="0" lvl="0" indent="-342900">
              <a:lnSpc>
                <a:spcPct val="107000"/>
              </a:lnSpc>
              <a:spcBef>
                <a:spcPts val="0"/>
              </a:spcBef>
              <a:spcAft>
                <a:spcPts val="0"/>
              </a:spcAft>
              <a:buFont typeface="Symbol" panose="05050102010706020507" pitchFamily="18" charset="2"/>
              <a:buChar char=""/>
            </a:pPr>
            <a:r>
              <a:rPr lang="en-US" dirty="0">
                <a:effectLst/>
                <a:latin typeface="Calibri" panose="020F0502020204030204" pitchFamily="34" charset="0"/>
                <a:ea typeface="Calibri" panose="020F0502020204030204" pitchFamily="34" charset="0"/>
                <a:cs typeface="Times New Roman" panose="02020603050405020304" pitchFamily="18" charset="0"/>
              </a:rPr>
              <a:t>Commercial satellite as product has been a part of many industries, revolutionizing technologies and also increasing the efficiency in user interface, US based Companies have been building or buying satellites from different manufacturing companies. Our goal is to create a database that helps us in understanding the business point of view of how these companies in different sectors have been generating profits in term of their particular uses with Commercial satellites, Our Tables/ Entities are going to be concentrated on 3 things</a:t>
            </a:r>
          </a:p>
          <a:p>
            <a:pPr marL="0" marR="0">
              <a:lnSpc>
                <a:spcPct val="107000"/>
              </a:lnSpc>
              <a:spcBef>
                <a:spcPts val="0"/>
              </a:spcBef>
              <a:spcAft>
                <a:spcPts val="800"/>
              </a:spcAft>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Recorded Sound">
            <a:hlinkClick r:id="" action="ppaction://media"/>
            <a:extLst>
              <a:ext uri="{FF2B5EF4-FFF2-40B4-BE49-F238E27FC236}">
                <a16:creationId xmlns:a16="http://schemas.microsoft.com/office/drawing/2014/main" xmlns="" id="{9D3CDCFD-5D6E-E375-F9E5-076A83F1CCD2}"/>
              </a:ext>
            </a:extLst>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10556716" y="6141720"/>
            <a:ext cx="609600" cy="609600"/>
          </a:xfrm>
          <a:prstGeom prst="rect">
            <a:avLst/>
          </a:prstGeom>
        </p:spPr>
      </p:pic>
    </p:spTree>
    <p:extLst>
      <p:ext uri="{BB962C8B-B14F-4D97-AF65-F5344CB8AC3E}">
        <p14:creationId xmlns:p14="http://schemas.microsoft.com/office/powerpoint/2010/main" xmlns="" val="713760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1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234B9EC-9EF2-57B5-02FA-3752A88A3ABC}"/>
              </a:ext>
            </a:extLst>
          </p:cNvPr>
          <p:cNvSpPr>
            <a:spLocks noGrp="1"/>
          </p:cNvSpPr>
          <p:nvPr>
            <p:ph type="title"/>
          </p:nvPr>
        </p:nvSpPr>
        <p:spPr>
          <a:xfrm>
            <a:off x="1484310" y="123092"/>
            <a:ext cx="10018713" cy="819443"/>
          </a:xfrm>
        </p:spPr>
        <p:txBody>
          <a:bodyPr/>
          <a:lstStyle/>
          <a:p>
            <a:r>
              <a:rPr lang="en-US" dirty="0">
                <a:latin typeface="Tw Cen MT Condensed Extra Bold" panose="020B0803020202020204" pitchFamily="34" charset="0"/>
              </a:rPr>
              <a:t>OBJECTIVE OF PROJECT </a:t>
            </a:r>
          </a:p>
        </p:txBody>
      </p:sp>
      <p:sp>
        <p:nvSpPr>
          <p:cNvPr id="3" name="Content Placeholder 2">
            <a:extLst>
              <a:ext uri="{FF2B5EF4-FFF2-40B4-BE49-F238E27FC236}">
                <a16:creationId xmlns:a16="http://schemas.microsoft.com/office/drawing/2014/main" xmlns="" id="{2DD6FB58-BBF1-91BB-010E-02DE7AFB472D}"/>
              </a:ext>
            </a:extLst>
          </p:cNvPr>
          <p:cNvSpPr>
            <a:spLocks noGrp="1"/>
          </p:cNvSpPr>
          <p:nvPr>
            <p:ph idx="1"/>
          </p:nvPr>
        </p:nvSpPr>
        <p:spPr>
          <a:xfrm>
            <a:off x="1484309" y="1561515"/>
            <a:ext cx="10018713" cy="5045612"/>
          </a:xfrm>
        </p:spPr>
        <p:txBody>
          <a:bodyPr>
            <a:normAutofit/>
          </a:bodyPr>
          <a:lstStyle/>
          <a:p>
            <a:pPr marL="457200" indent="-457200">
              <a:lnSpc>
                <a:spcPct val="107000"/>
              </a:lnSpc>
              <a:spcBef>
                <a:spcPts val="0"/>
              </a:spcBef>
              <a:spcAft>
                <a:spcPts val="0"/>
              </a:spcAft>
              <a:buFont typeface="+mj-lt"/>
              <a:buAutoNum type="arabicPeriod"/>
            </a:pPr>
            <a:r>
              <a:rPr lang="en-US" sz="2000" dirty="0">
                <a:effectLst/>
                <a:latin typeface="Calibri" panose="020F0502020204030204" pitchFamily="34" charset="0"/>
                <a:ea typeface="Calibri" panose="020F0502020204030204" pitchFamily="34" charset="0"/>
                <a:cs typeface="Times New Roman" panose="02020603050405020304" pitchFamily="18" charset="0"/>
              </a:rPr>
              <a:t>The top commercial satellite companies.</a:t>
            </a:r>
          </a:p>
          <a:p>
            <a:pPr marL="457200" indent="-457200">
              <a:lnSpc>
                <a:spcPct val="107000"/>
              </a:lnSpc>
              <a:spcBef>
                <a:spcPts val="0"/>
              </a:spcBef>
              <a:spcAft>
                <a:spcPts val="0"/>
              </a:spcAft>
              <a:buFont typeface="+mj-lt"/>
              <a:buAutoNum type="arabicPeriod"/>
            </a:pPr>
            <a:r>
              <a:rPr lang="en-US" sz="2000" dirty="0">
                <a:effectLst/>
                <a:latin typeface="Calibri" panose="020F0502020204030204" pitchFamily="34" charset="0"/>
                <a:ea typeface="Calibri" panose="020F0502020204030204" pitchFamily="34" charset="0"/>
                <a:cs typeface="Times New Roman" panose="02020603050405020304" pitchFamily="18" charset="0"/>
              </a:rPr>
              <a:t>Different services rendered by these companies like Tele-communications, broadband, Direct Home television and Radio services    </a:t>
            </a:r>
          </a:p>
          <a:p>
            <a:pPr marL="457200" indent="-457200">
              <a:lnSpc>
                <a:spcPct val="107000"/>
              </a:lnSpc>
              <a:spcBef>
                <a:spcPts val="0"/>
              </a:spcBef>
              <a:spcAft>
                <a:spcPts val="0"/>
              </a:spcAft>
              <a:buFont typeface="+mj-lt"/>
              <a:buAutoNum type="arabicPeriod"/>
            </a:pPr>
            <a:r>
              <a:rPr lang="en-US" sz="2000" dirty="0">
                <a:effectLst/>
                <a:latin typeface="Calibri" panose="020F0502020204030204" pitchFamily="34" charset="0"/>
                <a:ea typeface="Calibri" panose="020F0502020204030204" pitchFamily="34" charset="0"/>
                <a:cs typeface="Times New Roman" panose="02020603050405020304" pitchFamily="18" charset="0"/>
              </a:rPr>
              <a:t>The different companies that they render/ Lease out their services to in the US and their Profits earned.</a:t>
            </a:r>
          </a:p>
          <a:p>
            <a:pPr marL="457200" marR="0" lvl="0" indent="-457200">
              <a:lnSpc>
                <a:spcPct val="107000"/>
              </a:lnSpc>
              <a:spcBef>
                <a:spcPts val="0"/>
              </a:spcBef>
              <a:spcAft>
                <a:spcPts val="0"/>
              </a:spcAft>
              <a:buFont typeface="+mj-lt"/>
              <a:buAutoNum type="arabicPeriod"/>
            </a:pPr>
            <a:r>
              <a:rPr lang="en-US" sz="2000" dirty="0">
                <a:effectLst/>
                <a:latin typeface="Calibri" panose="020F0502020204030204" pitchFamily="34" charset="0"/>
                <a:ea typeface="Calibri" panose="020F0502020204030204" pitchFamily="34" charset="0"/>
                <a:cs typeface="Times New Roman" panose="02020603050405020304" pitchFamily="18" charset="0"/>
              </a:rPr>
              <a:t>The Column that is uniting these tables would be the Type of services rendered, profits earned </a:t>
            </a:r>
          </a:p>
          <a:p>
            <a:pPr marL="457200" marR="0" lvl="0" indent="-457200">
              <a:lnSpc>
                <a:spcPct val="107000"/>
              </a:lnSpc>
              <a:spcBef>
                <a:spcPts val="0"/>
              </a:spcBef>
              <a:spcAft>
                <a:spcPts val="800"/>
              </a:spcAft>
              <a:buFont typeface="+mj-lt"/>
              <a:buAutoNum type="arabicPeriod"/>
            </a:pPr>
            <a:r>
              <a:rPr lang="en-US" sz="2000" dirty="0">
                <a:effectLst/>
                <a:latin typeface="Calibri" panose="020F0502020204030204" pitchFamily="34" charset="0"/>
                <a:ea typeface="Calibri" panose="020F0502020204030204" pitchFamily="34" charset="0"/>
                <a:cs typeface="Times New Roman" panose="02020603050405020304" pitchFamily="18" charset="0"/>
              </a:rPr>
              <a:t>Aim of this database is to understand the growth of monetary gain that each company was able to generate in each field and each service rendered. </a:t>
            </a:r>
          </a:p>
          <a:p>
            <a:pPr marL="457200" marR="0" lvl="0" indent="-457200">
              <a:lnSpc>
                <a:spcPct val="107000"/>
              </a:lnSpc>
              <a:spcBef>
                <a:spcPts val="0"/>
              </a:spcBef>
              <a:spcAft>
                <a:spcPts val="800"/>
              </a:spcAft>
              <a:buFont typeface="+mj-lt"/>
              <a:buAutoNum type="arabicPeriod"/>
            </a:pPr>
            <a:r>
              <a:rPr lang="en-US" sz="2000" dirty="0">
                <a:latin typeface="Calibri" panose="020F0502020204030204" pitchFamily="34" charset="0"/>
                <a:ea typeface="Calibri" panose="020F0502020204030204" pitchFamily="34" charset="0"/>
                <a:cs typeface="Times New Roman" panose="02020603050405020304" pitchFamily="18" charset="0"/>
              </a:rPr>
              <a:t>Along with The operations Region and their spread throughout the country </a:t>
            </a:r>
          </a:p>
          <a:p>
            <a:pPr marL="457200" marR="0" lvl="0" indent="-457200">
              <a:lnSpc>
                <a:spcPct val="107000"/>
              </a:lnSpc>
              <a:spcBef>
                <a:spcPts val="0"/>
              </a:spcBef>
              <a:spcAft>
                <a:spcPts val="800"/>
              </a:spcAft>
              <a:buFont typeface="+mj-lt"/>
              <a:buAutoNum type="arabicPeriod"/>
            </a:pPr>
            <a:r>
              <a:rPr lang="en-US" sz="2000" dirty="0">
                <a:effectLst/>
                <a:latin typeface="Calibri" panose="020F0502020204030204" pitchFamily="34" charset="0"/>
                <a:ea typeface="Calibri" panose="020F0502020204030204" pitchFamily="34" charset="0"/>
                <a:cs typeface="Times New Roman" panose="02020603050405020304" pitchFamily="18" charset="0"/>
              </a:rPr>
              <a:t>Service requests and maintenance requirements reached by each company and client </a:t>
            </a:r>
          </a:p>
          <a:p>
            <a:pPr marL="457200" marR="0" lvl="0" indent="-457200">
              <a:lnSpc>
                <a:spcPct val="107000"/>
              </a:lnSpc>
              <a:spcBef>
                <a:spcPts val="0"/>
              </a:spcBef>
              <a:spcAft>
                <a:spcPts val="800"/>
              </a:spcAft>
              <a:buFont typeface="+mj-lt"/>
              <a:buAutoNum type="arabicPeriod"/>
            </a:pPr>
            <a:r>
              <a:rPr lang="en-US" sz="2000" dirty="0">
                <a:latin typeface="Calibri" panose="020F0502020204030204" pitchFamily="34" charset="0"/>
                <a:ea typeface="Calibri" panose="020F0502020204030204" pitchFamily="34" charset="0"/>
                <a:cs typeface="Times New Roman" panose="02020603050405020304" pitchFamily="18" charset="0"/>
              </a:rPr>
              <a:t>The project is considered to be only a small part of the total big database that we tend to replicate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lvl="0" indent="-457200">
              <a:lnSpc>
                <a:spcPct val="107000"/>
              </a:lnSpc>
              <a:spcBef>
                <a:spcPts val="0"/>
              </a:spcBef>
              <a:spcAft>
                <a:spcPts val="800"/>
              </a:spcAft>
              <a:buFont typeface="+mj-lt"/>
              <a:buAutoNum type="arabicPeriod"/>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buFont typeface="+mj-lt"/>
              <a:buAutoNum type="arabicPeriod"/>
            </a:pPr>
            <a:endParaRPr lang="en-US" dirty="0"/>
          </a:p>
        </p:txBody>
      </p:sp>
      <p:pic>
        <p:nvPicPr>
          <p:cNvPr id="4" name="Recorded Sound">
            <a:hlinkClick r:id="" action="ppaction://media"/>
            <a:extLst>
              <a:ext uri="{FF2B5EF4-FFF2-40B4-BE49-F238E27FC236}">
                <a16:creationId xmlns:a16="http://schemas.microsoft.com/office/drawing/2014/main" xmlns="" id="{54EE7BB5-6BB1-2921-3052-84C72B58B97C}"/>
              </a:ext>
            </a:extLst>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10707691" y="6149926"/>
            <a:ext cx="609600" cy="609600"/>
          </a:xfrm>
          <a:prstGeom prst="rect">
            <a:avLst/>
          </a:prstGeom>
        </p:spPr>
      </p:pic>
    </p:spTree>
    <p:extLst>
      <p:ext uri="{BB962C8B-B14F-4D97-AF65-F5344CB8AC3E}">
        <p14:creationId xmlns:p14="http://schemas.microsoft.com/office/powerpoint/2010/main" xmlns="" val="3058790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8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1A1478-6427-3B08-8237-ADE9B0232C4E}"/>
              </a:ext>
            </a:extLst>
          </p:cNvPr>
          <p:cNvSpPr>
            <a:spLocks noGrp="1"/>
          </p:cNvSpPr>
          <p:nvPr>
            <p:ph type="title"/>
          </p:nvPr>
        </p:nvSpPr>
        <p:spPr>
          <a:xfrm>
            <a:off x="401098" y="0"/>
            <a:ext cx="10018713" cy="889782"/>
          </a:xfrm>
        </p:spPr>
        <p:txBody>
          <a:bodyPr/>
          <a:lstStyle/>
          <a:p>
            <a:r>
              <a:rPr lang="en-US" dirty="0"/>
              <a:t>Entity Relationship Diagram</a:t>
            </a:r>
          </a:p>
        </p:txBody>
      </p:sp>
      <p:pic>
        <p:nvPicPr>
          <p:cNvPr id="4" name="Content Placeholder 3">
            <a:extLst>
              <a:ext uri="{FF2B5EF4-FFF2-40B4-BE49-F238E27FC236}">
                <a16:creationId xmlns:a16="http://schemas.microsoft.com/office/drawing/2014/main" xmlns="" id="{33431FF1-E0FD-E5B1-5415-7F38E2949E29}"/>
              </a:ext>
            </a:extLst>
          </p:cNvPr>
          <p:cNvPicPr>
            <a:picLocks noGrp="1" noChangeAspect="1"/>
          </p:cNvPicPr>
          <p:nvPr>
            <p:ph idx="1"/>
          </p:nvPr>
        </p:nvPicPr>
        <p:blipFill rotWithShape="1">
          <a:blip r:embed="rId3"/>
          <a:srcRect l="15822" t="12054" r="14771" b="8994"/>
          <a:stretch/>
        </p:blipFill>
        <p:spPr bwMode="auto">
          <a:xfrm>
            <a:off x="1650292" y="889782"/>
            <a:ext cx="8769519" cy="5611232"/>
          </a:xfrm>
          <a:prstGeom prst="rect">
            <a:avLst/>
          </a:prstGeom>
          <a:ln>
            <a:noFill/>
          </a:ln>
          <a:extLst>
            <a:ext uri="{53640926-AAD7-44D8-BBD7-CCE9431645EC}">
              <a14:shadowObscured xmlns:a14="http://schemas.microsoft.com/office/drawing/2010/main" xmlns=""/>
            </a:ext>
          </a:extLst>
        </p:spPr>
      </p:pic>
      <p:pic>
        <p:nvPicPr>
          <p:cNvPr id="5" name="Recorded Sound">
            <a:hlinkClick r:id="" action="ppaction://media"/>
            <a:extLst>
              <a:ext uri="{FF2B5EF4-FFF2-40B4-BE49-F238E27FC236}">
                <a16:creationId xmlns:a16="http://schemas.microsoft.com/office/drawing/2014/main" xmlns="" id="{1409AAF7-0350-61B2-A30B-789E38B1D460}"/>
              </a:ext>
            </a:extLst>
          </p:cNvPr>
          <p:cNvPicPr>
            <a:picLocks noChangeAspect="1"/>
          </p:cNvPicPr>
          <p:nvPr>
            <a:videoFile r:link="rId1"/>
            <p:extLst>
              <p:ext uri="{DAA4B4D4-6D71-4841-9C94-3DE7FCFB9230}">
                <p14:media xmlns:p14="http://schemas.microsoft.com/office/powerpoint/2010/main" xmlns="" r:embed="rId4"/>
              </p:ext>
            </p:extLst>
          </p:nvPr>
        </p:nvPicPr>
        <p:blipFill>
          <a:blip r:embed="rId5" cstate="print"/>
          <a:stretch>
            <a:fillRect/>
          </a:stretch>
        </p:blipFill>
        <p:spPr>
          <a:xfrm>
            <a:off x="11193194" y="6188612"/>
            <a:ext cx="609600" cy="609600"/>
          </a:xfrm>
          <a:prstGeom prst="rect">
            <a:avLst/>
          </a:prstGeom>
        </p:spPr>
      </p:pic>
    </p:spTree>
    <p:extLst>
      <p:ext uri="{BB962C8B-B14F-4D97-AF65-F5344CB8AC3E}">
        <p14:creationId xmlns:p14="http://schemas.microsoft.com/office/powerpoint/2010/main" xmlns="" val="3679265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42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5"/>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089336-E4A7-4525-99F3-FF712FF8785F}"/>
              </a:ext>
            </a:extLst>
          </p:cNvPr>
          <p:cNvSpPr>
            <a:spLocks noGrp="1"/>
          </p:cNvSpPr>
          <p:nvPr>
            <p:ph type="title"/>
          </p:nvPr>
        </p:nvSpPr>
        <p:spPr>
          <a:xfrm>
            <a:off x="907535" y="92612"/>
            <a:ext cx="10018713" cy="974188"/>
          </a:xfrm>
        </p:spPr>
        <p:txBody>
          <a:bodyPr/>
          <a:lstStyle/>
          <a:p>
            <a:r>
              <a:rPr lang="en-US" dirty="0"/>
              <a:t>Questions addressed </a:t>
            </a:r>
          </a:p>
        </p:txBody>
      </p:sp>
      <p:sp>
        <p:nvSpPr>
          <p:cNvPr id="3" name="Content Placeholder 2">
            <a:extLst>
              <a:ext uri="{FF2B5EF4-FFF2-40B4-BE49-F238E27FC236}">
                <a16:creationId xmlns:a16="http://schemas.microsoft.com/office/drawing/2014/main" xmlns="" id="{AB737BD6-FAB6-1425-442E-EAEDE08A0A4D}"/>
              </a:ext>
            </a:extLst>
          </p:cNvPr>
          <p:cNvSpPr>
            <a:spLocks noGrp="1"/>
          </p:cNvSpPr>
          <p:nvPr>
            <p:ph idx="1"/>
          </p:nvPr>
        </p:nvSpPr>
        <p:spPr>
          <a:xfrm>
            <a:off x="1484310" y="1392702"/>
            <a:ext cx="10018713" cy="5465298"/>
          </a:xfrm>
        </p:spPr>
        <p:txBody>
          <a:bodyPr>
            <a:normAutofit fontScale="55000" lnSpcReduction="20000"/>
          </a:bodyPr>
          <a:lstStyle/>
          <a:p>
            <a:r>
              <a:rPr lang="en-US" dirty="0"/>
              <a:t> 2). display the continent and country of all the companies that have subsidiaries ? 2)Looking up clients who have ordered</a:t>
            </a:r>
          </a:p>
          <a:p>
            <a:r>
              <a:rPr lang="en-US" dirty="0"/>
              <a:t>3)Looking up for clients who made requests</a:t>
            </a:r>
          </a:p>
          <a:p>
            <a:r>
              <a:rPr lang="en-US" dirty="0"/>
              <a:t>4)Looking up for id’s of production whose margin is greater than or equal to 100 million</a:t>
            </a:r>
          </a:p>
          <a:p>
            <a:r>
              <a:rPr lang="en-US" dirty="0"/>
              <a:t>5)Looking up company’s headquarters continent</a:t>
            </a:r>
          </a:p>
          <a:p>
            <a:r>
              <a:rPr lang="en-US" dirty="0"/>
              <a:t>6)Looking up for company id’s who provide multiple services</a:t>
            </a:r>
          </a:p>
          <a:p>
            <a:r>
              <a:rPr lang="en-US" dirty="0"/>
              <a:t>7)Displaying total cost for each year including maintenance cost</a:t>
            </a:r>
          </a:p>
          <a:p>
            <a:r>
              <a:rPr lang="en-US" dirty="0"/>
              <a:t>.8)Grouping above results by </a:t>
            </a:r>
            <a:r>
              <a:rPr lang="en-US" dirty="0" err="1"/>
              <a:t>clientid</a:t>
            </a:r>
            <a:r>
              <a:rPr lang="en-US" dirty="0"/>
              <a:t> and storing in another table totals1</a:t>
            </a:r>
          </a:p>
          <a:p>
            <a:r>
              <a:rPr lang="en-US" dirty="0"/>
              <a:t>9)Grouping the request charges per order and storing in table create table </a:t>
            </a:r>
            <a:r>
              <a:rPr lang="en-US" dirty="0" err="1"/>
              <a:t>requests_per_order</a:t>
            </a:r>
            <a:endParaRPr lang="en-US" dirty="0"/>
          </a:p>
          <a:p>
            <a:r>
              <a:rPr lang="en-US" dirty="0"/>
              <a:t>10)Displaying total cost including request charges for each </a:t>
            </a:r>
            <a:r>
              <a:rPr lang="en-US" dirty="0" err="1"/>
              <a:t>clientid</a:t>
            </a:r>
            <a:endParaRPr lang="en-US" dirty="0"/>
          </a:p>
          <a:p>
            <a:r>
              <a:rPr lang="en-US" dirty="0"/>
              <a:t>11)Displaying client name along with the total charges spend by them</a:t>
            </a:r>
          </a:p>
          <a:p>
            <a:r>
              <a:rPr lang="en-US" dirty="0"/>
              <a:t>12)Displaying margin for maintenance and margin for ordering for each order.</a:t>
            </a:r>
          </a:p>
          <a:p>
            <a:r>
              <a:rPr lang="en-US" dirty="0"/>
              <a:t>13)Displaying the month, the service ended</a:t>
            </a:r>
          </a:p>
          <a:p>
            <a:r>
              <a:rPr lang="en-US" dirty="0"/>
              <a:t>14)Displaying details of companies who have subsidiaries</a:t>
            </a:r>
          </a:p>
          <a:p>
            <a:r>
              <a:rPr lang="en-US" dirty="0"/>
              <a:t>15)Displaying companies who provide fixed services</a:t>
            </a:r>
          </a:p>
          <a:p>
            <a:r>
              <a:rPr lang="en-US" dirty="0"/>
              <a:t>16)Displaying product details whose capacity&gt; 5 and used or televisions</a:t>
            </a:r>
          </a:p>
          <a:p>
            <a:r>
              <a:rPr lang="en-US" dirty="0"/>
              <a:t>17)Displaying clients whose ordered in 2017 and 2018</a:t>
            </a:r>
          </a:p>
          <a:p>
            <a:r>
              <a:rPr lang="en-US" dirty="0"/>
              <a:t>18)Displaying clients who are in headquarters state of any company</a:t>
            </a:r>
          </a:p>
          <a:p>
            <a:r>
              <a:rPr lang="en-US" dirty="0"/>
              <a:t>19)Displaying clients who ordered more than 2 units</a:t>
            </a:r>
          </a:p>
          <a:p>
            <a:r>
              <a:rPr lang="en-US" dirty="0"/>
              <a:t>20)Displaying clients who spent more than 1 Billion</a:t>
            </a:r>
          </a:p>
        </p:txBody>
      </p:sp>
      <p:pic>
        <p:nvPicPr>
          <p:cNvPr id="4" name="Recorded Sound">
            <a:hlinkClick r:id="" action="ppaction://media"/>
            <a:extLst>
              <a:ext uri="{FF2B5EF4-FFF2-40B4-BE49-F238E27FC236}">
                <a16:creationId xmlns:a16="http://schemas.microsoft.com/office/drawing/2014/main" xmlns="" id="{302D8E1F-580E-CBF8-552D-04D534CD326B}"/>
              </a:ext>
            </a:extLst>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10621448" y="6110068"/>
            <a:ext cx="609600" cy="609600"/>
          </a:xfrm>
          <a:prstGeom prst="rect">
            <a:avLst/>
          </a:prstGeom>
        </p:spPr>
      </p:pic>
    </p:spTree>
    <p:extLst>
      <p:ext uri="{BB962C8B-B14F-4D97-AF65-F5344CB8AC3E}">
        <p14:creationId xmlns:p14="http://schemas.microsoft.com/office/powerpoint/2010/main" xmlns="" val="1746658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1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8474E6D-79EB-DC06-9111-E253BDAD813D}"/>
              </a:ext>
            </a:extLst>
          </p:cNvPr>
          <p:cNvSpPr>
            <a:spLocks noGrp="1"/>
          </p:cNvSpPr>
          <p:nvPr>
            <p:ph type="title"/>
          </p:nvPr>
        </p:nvSpPr>
        <p:spPr>
          <a:xfrm>
            <a:off x="1484311" y="281355"/>
            <a:ext cx="10018713" cy="785446"/>
          </a:xfrm>
        </p:spPr>
        <p:txBody>
          <a:bodyPr/>
          <a:lstStyle/>
          <a:p>
            <a:r>
              <a:rPr lang="en-US" dirty="0"/>
              <a:t>Sample query </a:t>
            </a:r>
          </a:p>
        </p:txBody>
      </p:sp>
      <p:sp>
        <p:nvSpPr>
          <p:cNvPr id="3" name="Content Placeholder 2">
            <a:extLst>
              <a:ext uri="{FF2B5EF4-FFF2-40B4-BE49-F238E27FC236}">
                <a16:creationId xmlns:a16="http://schemas.microsoft.com/office/drawing/2014/main" xmlns="" id="{0C86351D-2A14-3263-64FD-0285E044291C}"/>
              </a:ext>
            </a:extLst>
          </p:cNvPr>
          <p:cNvSpPr>
            <a:spLocks noGrp="1"/>
          </p:cNvSpPr>
          <p:nvPr>
            <p:ph idx="1"/>
          </p:nvPr>
        </p:nvSpPr>
        <p:spPr>
          <a:xfrm>
            <a:off x="1484311" y="1066801"/>
            <a:ext cx="3453450" cy="4724399"/>
          </a:xfrm>
        </p:spPr>
        <p:txBody>
          <a:bodyPr/>
          <a:lstStyle/>
          <a:p>
            <a:r>
              <a:rPr lang="en-US" dirty="0"/>
              <a:t>Q1. </a:t>
            </a:r>
            <a:r>
              <a:rPr lang="en-US" sz="1800" b="0" i="0" u="none" strike="noStrike" baseline="0" dirty="0">
                <a:solidFill>
                  <a:srgbClr val="000000"/>
                </a:solidFill>
                <a:latin typeface="Times New Roman" panose="02020603050405020304" pitchFamily="18" charset="0"/>
              </a:rPr>
              <a:t>display the continent and country of all the companies that have subsidiaries ? </a:t>
            </a:r>
          </a:p>
          <a:p>
            <a:r>
              <a:rPr lang="en-US" sz="1800" dirty="0">
                <a:solidFill>
                  <a:srgbClr val="000000"/>
                </a:solidFill>
                <a:latin typeface="Times New Roman" panose="02020603050405020304" pitchFamily="18" charset="0"/>
              </a:rPr>
              <a:t>Ans- </a:t>
            </a:r>
            <a:r>
              <a:rPr lang="en-US" sz="1800" b="0" i="0" u="none" strike="noStrike" baseline="0" dirty="0">
                <a:solidFill>
                  <a:srgbClr val="000000"/>
                </a:solidFill>
                <a:latin typeface="Times New Roman" panose="02020603050405020304" pitchFamily="18" charset="0"/>
              </a:rPr>
              <a:t>Select * from states, </a:t>
            </a:r>
            <a:r>
              <a:rPr lang="en-US" sz="1800" b="0" i="0" u="none" strike="noStrike" baseline="0" dirty="0" err="1">
                <a:solidFill>
                  <a:srgbClr val="000000"/>
                </a:solidFill>
                <a:latin typeface="Times New Roman" panose="02020603050405020304" pitchFamily="18" charset="0"/>
              </a:rPr>
              <a:t>Subsideries</a:t>
            </a:r>
            <a:r>
              <a:rPr lang="en-US" sz="1800" b="0" i="0" u="none" strike="noStrike" baseline="0" dirty="0">
                <a:solidFill>
                  <a:srgbClr val="000000"/>
                </a:solidFill>
                <a:latin typeface="Times New Roman" panose="02020603050405020304" pitchFamily="18" charset="0"/>
              </a:rPr>
              <a:t> where </a:t>
            </a:r>
            <a:r>
              <a:rPr lang="en-US" sz="1800" b="0" i="0" u="none" strike="noStrike" baseline="0" dirty="0" err="1">
                <a:solidFill>
                  <a:srgbClr val="000000"/>
                </a:solidFill>
                <a:latin typeface="Times New Roman" panose="02020603050405020304" pitchFamily="18" charset="0"/>
              </a:rPr>
              <a:t>states.state</a:t>
            </a:r>
            <a:r>
              <a:rPr lang="en-US" sz="1800" b="0" i="0" u="none" strike="noStrike" baseline="0" dirty="0">
                <a:solidFill>
                  <a:srgbClr val="000000"/>
                </a:solidFill>
                <a:latin typeface="Times New Roman" panose="02020603050405020304" pitchFamily="18" charset="0"/>
              </a:rPr>
              <a:t>=</a:t>
            </a:r>
            <a:r>
              <a:rPr lang="en-US" sz="1800" b="0" i="0" u="none" strike="noStrike" baseline="0" dirty="0" err="1">
                <a:solidFill>
                  <a:srgbClr val="000000"/>
                </a:solidFill>
                <a:latin typeface="Times New Roman" panose="02020603050405020304" pitchFamily="18" charset="0"/>
              </a:rPr>
              <a:t>Subsideries.State</a:t>
            </a:r>
            <a:r>
              <a:rPr lang="en-US" sz="1800" b="0" i="0" u="none" strike="noStrike" baseline="0" dirty="0">
                <a:solidFill>
                  <a:srgbClr val="000000"/>
                </a:solidFill>
                <a:latin typeface="Times New Roman" panose="02020603050405020304" pitchFamily="18" charset="0"/>
              </a:rPr>
              <a:t> </a:t>
            </a:r>
          </a:p>
          <a:p>
            <a:endParaRPr lang="en-US" dirty="0"/>
          </a:p>
        </p:txBody>
      </p:sp>
      <p:pic>
        <p:nvPicPr>
          <p:cNvPr id="9" name="Picture 8">
            <a:extLst>
              <a:ext uri="{FF2B5EF4-FFF2-40B4-BE49-F238E27FC236}">
                <a16:creationId xmlns:a16="http://schemas.microsoft.com/office/drawing/2014/main" xmlns="" id="{681D13A0-FE37-D3D5-3CB0-72A96EC2DE1A}"/>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268610" y="1477107"/>
            <a:ext cx="6688790" cy="3545059"/>
          </a:xfrm>
          <a:prstGeom prst="rect">
            <a:avLst/>
          </a:prstGeom>
        </p:spPr>
      </p:pic>
      <p:pic>
        <p:nvPicPr>
          <p:cNvPr id="10" name="Recorded Sound">
            <a:hlinkClick r:id="" action="ppaction://media"/>
            <a:extLst>
              <a:ext uri="{FF2B5EF4-FFF2-40B4-BE49-F238E27FC236}">
                <a16:creationId xmlns:a16="http://schemas.microsoft.com/office/drawing/2014/main" xmlns="" id="{57593A80-C67A-3968-00C2-F7562540E9B5}"/>
              </a:ext>
            </a:extLst>
          </p:cNvPr>
          <p:cNvPicPr>
            <a:picLocks noChangeAspect="1"/>
          </p:cNvPicPr>
          <p:nvPr>
            <a:videoFile r:link="rId1"/>
            <p:extLst>
              <p:ext uri="{DAA4B4D4-6D71-4841-9C94-3DE7FCFB9230}">
                <p14:media xmlns:p14="http://schemas.microsoft.com/office/powerpoint/2010/main" xmlns="" r:embed="rId4"/>
              </p:ext>
            </p:extLst>
          </p:nvPr>
        </p:nvPicPr>
        <p:blipFill>
          <a:blip r:embed="rId5" cstate="print"/>
          <a:stretch>
            <a:fillRect/>
          </a:stretch>
        </p:blipFill>
        <p:spPr>
          <a:xfrm>
            <a:off x="10602350" y="6120618"/>
            <a:ext cx="609600" cy="609600"/>
          </a:xfrm>
          <a:prstGeom prst="rect">
            <a:avLst/>
          </a:prstGeom>
        </p:spPr>
      </p:pic>
    </p:spTree>
    <p:extLst>
      <p:ext uri="{BB962C8B-B14F-4D97-AF65-F5344CB8AC3E}">
        <p14:creationId xmlns:p14="http://schemas.microsoft.com/office/powerpoint/2010/main" xmlns="" val="190751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66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10"/>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13D329-4C23-FE89-50F0-19080A5900EC}"/>
              </a:ext>
            </a:extLst>
          </p:cNvPr>
          <p:cNvSpPr>
            <a:spLocks noGrp="1"/>
          </p:cNvSpPr>
          <p:nvPr>
            <p:ph type="title"/>
          </p:nvPr>
        </p:nvSpPr>
        <p:spPr>
          <a:xfrm>
            <a:off x="1086643" y="137160"/>
            <a:ext cx="10018713" cy="650631"/>
          </a:xfrm>
        </p:spPr>
        <p:txBody>
          <a:bodyPr>
            <a:normAutofit fontScale="90000"/>
          </a:bodyPr>
          <a:lstStyle/>
          <a:p>
            <a:r>
              <a:rPr lang="en-US" dirty="0">
                <a:latin typeface="Tw Cen MT Condensed Extra Bold" panose="020B0803020202020204" pitchFamily="34" charset="0"/>
              </a:rPr>
              <a:t>Table 1.1 State </a:t>
            </a:r>
          </a:p>
        </p:txBody>
      </p:sp>
      <p:pic>
        <p:nvPicPr>
          <p:cNvPr id="4" name="Content Placeholder 3" descr="Graphical user interface, application&#10;&#10;Description automatically generated">
            <a:extLst>
              <a:ext uri="{FF2B5EF4-FFF2-40B4-BE49-F238E27FC236}">
                <a16:creationId xmlns:a16="http://schemas.microsoft.com/office/drawing/2014/main" xmlns="" id="{31A192AA-7F0D-84E0-6D54-BABF3F9E8823}"/>
              </a:ext>
            </a:extLst>
          </p:cNvPr>
          <p:cNvPicPr>
            <a:picLocks noGrp="1" noChangeAspect="1"/>
          </p:cNvPicPr>
          <p:nvPr>
            <p:ph idx="1"/>
          </p:nvPr>
        </p:nvPicPr>
        <p:blipFill>
          <a:blip r:embed="rId3"/>
          <a:stretch>
            <a:fillRect/>
          </a:stretch>
        </p:blipFill>
        <p:spPr>
          <a:xfrm>
            <a:off x="754997" y="1561514"/>
            <a:ext cx="11099054" cy="5159326"/>
          </a:xfrm>
          <a:prstGeom prst="rect">
            <a:avLst/>
          </a:prstGeom>
        </p:spPr>
      </p:pic>
      <p:pic>
        <p:nvPicPr>
          <p:cNvPr id="5" name="Recorded Sound">
            <a:hlinkClick r:id="" action="ppaction://media"/>
            <a:extLst>
              <a:ext uri="{FF2B5EF4-FFF2-40B4-BE49-F238E27FC236}">
                <a16:creationId xmlns:a16="http://schemas.microsoft.com/office/drawing/2014/main" xmlns="" id="{FE196758-1D06-CD63-EE50-7B8761ED6AF2}"/>
              </a:ext>
            </a:extLst>
          </p:cNvPr>
          <p:cNvPicPr>
            <a:picLocks noChangeAspect="1"/>
          </p:cNvPicPr>
          <p:nvPr>
            <a:videoFile r:link="rId1"/>
            <p:extLst>
              <p:ext uri="{DAA4B4D4-6D71-4841-9C94-3DE7FCFB9230}">
                <p14:media xmlns:p14="http://schemas.microsoft.com/office/powerpoint/2010/main" xmlns="" r:embed="rId4"/>
              </p:ext>
            </p:extLst>
          </p:nvPr>
        </p:nvPicPr>
        <p:blipFill>
          <a:blip r:embed="rId5" cstate="print"/>
          <a:stretch>
            <a:fillRect/>
          </a:stretch>
        </p:blipFill>
        <p:spPr>
          <a:xfrm>
            <a:off x="10800556" y="6248400"/>
            <a:ext cx="609600" cy="609600"/>
          </a:xfrm>
          <a:prstGeom prst="rect">
            <a:avLst/>
          </a:prstGeom>
        </p:spPr>
      </p:pic>
    </p:spTree>
    <p:extLst>
      <p:ext uri="{BB962C8B-B14F-4D97-AF65-F5344CB8AC3E}">
        <p14:creationId xmlns:p14="http://schemas.microsoft.com/office/powerpoint/2010/main" xmlns="" val="2335823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0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5"/>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xmlns=""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Parallax</Template>
  <TotalTime>1137</TotalTime>
  <Words>740</Words>
  <Application>Microsoft Office PowerPoint</Application>
  <PresentationFormat>Custom</PresentationFormat>
  <Paragraphs>62</Paragraphs>
  <Slides>19</Slides>
  <Notes>0</Notes>
  <HiddenSlides>0</HiddenSlides>
  <MMClips>10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Parallax</vt:lpstr>
      <vt:lpstr>DATABASE FOR COMERCIAL SATELLITES </vt:lpstr>
      <vt:lpstr>INTRODUCTION </vt:lpstr>
      <vt:lpstr>EXECUTIVE SUMMARY </vt:lpstr>
      <vt:lpstr>COMMERCIAL SATELLITES </vt:lpstr>
      <vt:lpstr>OBJECTIVE OF PROJECT </vt:lpstr>
      <vt:lpstr>Entity Relationship Diagram</vt:lpstr>
      <vt:lpstr>Questions addressed </vt:lpstr>
      <vt:lpstr>Sample query </vt:lpstr>
      <vt:lpstr>Table 1.1 State </vt:lpstr>
      <vt:lpstr>Table 1.2 Company </vt:lpstr>
      <vt:lpstr>Table 1.3 Subsidiaries </vt:lpstr>
      <vt:lpstr>Table 1.4 Production</vt:lpstr>
      <vt:lpstr>Table 1.5 Uses </vt:lpstr>
      <vt:lpstr>Table 1.6 Business Client </vt:lpstr>
      <vt:lpstr>Table 1.7 Order</vt:lpstr>
      <vt:lpstr>Table 1.8 Service Details </vt:lpstr>
      <vt:lpstr>Table 1.9 Maintenance</vt:lpstr>
      <vt:lpstr>Table 1.10 Request Info </vt:lpstr>
      <vt:lpstr>Conclusion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FOR COMERCIAL SATELLITES</dc:title>
  <dc:creator>siddhanth raju</dc:creator>
  <cp:lastModifiedBy>haree</cp:lastModifiedBy>
  <cp:revision>4</cp:revision>
  <dcterms:created xsi:type="dcterms:W3CDTF">2022-12-04T10:55:08Z</dcterms:created>
  <dcterms:modified xsi:type="dcterms:W3CDTF">2026-02-05T21:48:19Z</dcterms:modified>
</cp:coreProperties>
</file>

<file path=docProps/thumbnail.jpeg>
</file>